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ssistant SemiBold"/>
      <p:regular r:id="rId25"/>
      <p:bold r:id="rId26"/>
    </p:embeddedFont>
    <p:embeddedFont>
      <p:font typeface="Assistant Light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Lexend"/>
      <p:regular r:id="rId33"/>
      <p:bold r:id="rId34"/>
    </p:embeddedFont>
    <p:embeddedFont>
      <p:font typeface="Scope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sistantSemiBold-bold.fntdata"/><Relationship Id="rId25" Type="http://schemas.openxmlformats.org/officeDocument/2006/relationships/font" Target="fonts/AssistantSemiBold-regular.fntdata"/><Relationship Id="rId28" Type="http://schemas.openxmlformats.org/officeDocument/2006/relationships/font" Target="fonts/AssistantLight-bold.fntdata"/><Relationship Id="rId27" Type="http://schemas.openxmlformats.org/officeDocument/2006/relationships/font" Target="fonts/Assistan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Lexend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ScopeOne-regular.fntdata"/><Relationship Id="rId12" Type="http://schemas.openxmlformats.org/officeDocument/2006/relationships/slide" Target="slides/slide7.xml"/><Relationship Id="rId34" Type="http://schemas.openxmlformats.org/officeDocument/2006/relationships/font" Target="fonts/Lexe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2a82de49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2a82de49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ca7fcb1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ca7fcb1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2a82de49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2a82de49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39426cc1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39426cc1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2a82de49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2a82de49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39426cc1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39426cc1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2a82de49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2a82de49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2a82de49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2a82de49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39426cc1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39426cc1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ca7fcb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ca7fcb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2a82de49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2a82de49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2a82de49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2a82de49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2a82de49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2a82de49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2a82de49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2a82de49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2a82de49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2a82de49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2a82de49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2a82de49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2a82de49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2a82de49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2a82de49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2a82de49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528306" y="2995274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CUSTOM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 flipH="1">
            <a:off x="1909362" y="2052125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 flipH="1">
            <a:off x="1630637" y="2513575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/>
          <p:nvPr>
            <p:ph hasCustomPrompt="1" idx="2" type="title"/>
          </p:nvPr>
        </p:nvSpPr>
        <p:spPr>
          <a:xfrm flipH="1">
            <a:off x="5751200" y="233242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EXT 2">
  <p:cSld name="CUSTOM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 flipH="1">
            <a:off x="2276110" y="1683300"/>
            <a:ext cx="45918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CUSTOM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 flipH="1">
            <a:off x="1390925" y="513454"/>
            <a:ext cx="6362100" cy="63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1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 flipH="1">
            <a:off x="1390925" y="513452"/>
            <a:ext cx="6362100" cy="80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1">
  <p:cSld name="CUSTOM_6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2037911" y="155424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265011" y="20675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2" type="ctrTitle"/>
          </p:nvPr>
        </p:nvSpPr>
        <p:spPr>
          <a:xfrm>
            <a:off x="2037911" y="357838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2265011" y="4111571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ctrTitle"/>
          </p:nvPr>
        </p:nvSpPr>
        <p:spPr>
          <a:xfrm>
            <a:off x="5179106" y="15417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5179106" y="205505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ctrTitle"/>
          </p:nvPr>
        </p:nvSpPr>
        <p:spPr>
          <a:xfrm>
            <a:off x="1214475" y="258114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1441575" y="3094424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ctrTitle"/>
          </p:nvPr>
        </p:nvSpPr>
        <p:spPr>
          <a:xfrm>
            <a:off x="5179106" y="357846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9" type="subTitle"/>
          </p:nvPr>
        </p:nvSpPr>
        <p:spPr>
          <a:xfrm>
            <a:off x="5179106" y="4091746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3" type="ctrTitle"/>
          </p:nvPr>
        </p:nvSpPr>
        <p:spPr>
          <a:xfrm>
            <a:off x="5855313" y="25709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4" type="subTitle"/>
          </p:nvPr>
        </p:nvSpPr>
        <p:spPr>
          <a:xfrm>
            <a:off x="5855313" y="308425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5" type="ctrTitle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4">
  <p:cSld name="CUSTOM_1_1_1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2128850" y="1529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242475" y="19913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ctrTitle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ctrTitle"/>
          </p:nvPr>
        </p:nvSpPr>
        <p:spPr>
          <a:xfrm>
            <a:off x="5068000" y="1529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5181625" y="1991325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5" type="ctrTitle"/>
          </p:nvPr>
        </p:nvSpPr>
        <p:spPr>
          <a:xfrm>
            <a:off x="2128850" y="32054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2242475" y="366690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7" type="ctrTitle"/>
          </p:nvPr>
        </p:nvSpPr>
        <p:spPr>
          <a:xfrm>
            <a:off x="5068000" y="32054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8" type="subTitle"/>
          </p:nvPr>
        </p:nvSpPr>
        <p:spPr>
          <a:xfrm>
            <a:off x="5181625" y="3666900"/>
            <a:ext cx="1679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 flipH="1">
            <a:off x="3616050" y="3259450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 flipH="1">
            <a:off x="3337350" y="3728301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 flipH="1">
            <a:off x="3695100" y="1422556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 flipH="1">
            <a:off x="9125186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flipH="1">
            <a:off x="9125186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 flipH="1">
            <a:off x="4356750" y="3299275"/>
            <a:ext cx="3311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0"/>
          <p:cNvSpPr txBox="1"/>
          <p:nvPr>
            <p:ph hasCustomPrompt="1" type="title"/>
          </p:nvPr>
        </p:nvSpPr>
        <p:spPr>
          <a:xfrm flipH="1">
            <a:off x="1628250" y="1982625"/>
            <a:ext cx="6039900" cy="110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+ 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74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74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2153345" y="1386875"/>
            <a:ext cx="2353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1"/>
          <p:cNvSpPr txBox="1"/>
          <p:nvPr>
            <p:ph hasCustomPrompt="1" type="title"/>
          </p:nvPr>
        </p:nvSpPr>
        <p:spPr>
          <a:xfrm>
            <a:off x="2153341" y="8840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 txBox="1"/>
          <p:nvPr>
            <p:ph idx="2" type="subTitle"/>
          </p:nvPr>
        </p:nvSpPr>
        <p:spPr>
          <a:xfrm>
            <a:off x="5358125" y="2705225"/>
            <a:ext cx="2096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1"/>
          <p:cNvSpPr txBox="1"/>
          <p:nvPr>
            <p:ph hasCustomPrompt="1" idx="3" type="title"/>
          </p:nvPr>
        </p:nvSpPr>
        <p:spPr>
          <a:xfrm>
            <a:off x="2696451" y="22319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1"/>
          <p:cNvSpPr txBox="1"/>
          <p:nvPr>
            <p:ph idx="4" type="subTitle"/>
          </p:nvPr>
        </p:nvSpPr>
        <p:spPr>
          <a:xfrm>
            <a:off x="1168199" y="4053175"/>
            <a:ext cx="2872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1"/>
          <p:cNvSpPr txBox="1"/>
          <p:nvPr>
            <p:ph hasCustomPrompt="1" idx="5" type="title"/>
          </p:nvPr>
        </p:nvSpPr>
        <p:spPr>
          <a:xfrm>
            <a:off x="1168197" y="35799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 flipH="1">
            <a:off x="6248350" y="2438400"/>
            <a:ext cx="15534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 flipH="1">
            <a:off x="6248350" y="3288825"/>
            <a:ext cx="2220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2331651" y="2827375"/>
            <a:ext cx="118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1437351" y="3288825"/>
            <a:ext cx="20775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ctrTitle"/>
          </p:nvPr>
        </p:nvSpPr>
        <p:spPr>
          <a:xfrm flipH="1">
            <a:off x="570650" y="1670525"/>
            <a:ext cx="80028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3" name="Google Shape;133;p24"/>
          <p:cNvSpPr txBox="1"/>
          <p:nvPr/>
        </p:nvSpPr>
        <p:spPr>
          <a:xfrm>
            <a:off x="3134250" y="3404450"/>
            <a:ext cx="2875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CREDITS: This presentation template was created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including icons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and infographics &amp; images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SemiBold"/>
                <a:ea typeface="Assistant SemiBold"/>
                <a:cs typeface="Assistant SemiBold"/>
                <a:sym typeface="Assistan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0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. </a:t>
            </a:r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 flipH="1">
            <a:off x="2923175" y="1018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 flipH="1">
            <a:off x="5694581" y="2185151"/>
            <a:ext cx="23958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 flipH="1">
            <a:off x="2666975" y="798050"/>
            <a:ext cx="54234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5344459" y="2052125"/>
            <a:ext cx="191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65784" y="2513575"/>
            <a:ext cx="24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1540117" y="228285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⬡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ctrTitle"/>
          </p:nvPr>
        </p:nvSpPr>
        <p:spPr>
          <a:xfrm flipH="1">
            <a:off x="2156175" y="2232800"/>
            <a:ext cx="17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 flipH="1">
            <a:off x="2156350" y="2729278"/>
            <a:ext cx="2310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2" type="ctrTitle"/>
          </p:nvPr>
        </p:nvSpPr>
        <p:spPr>
          <a:xfrm flipH="1">
            <a:off x="5530427" y="2234925"/>
            <a:ext cx="154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3" type="subTitle"/>
          </p:nvPr>
        </p:nvSpPr>
        <p:spPr>
          <a:xfrm flipH="1">
            <a:off x="4767826" y="2735189"/>
            <a:ext cx="2310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4" type="title"/>
          </p:nvPr>
        </p:nvSpPr>
        <p:spPr>
          <a:xfrm>
            <a:off x="2781001" y="514219"/>
            <a:ext cx="3582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5543173" y="2512875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4310938" y="3011309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8"/>
          <p:cNvSpPr txBox="1"/>
          <p:nvPr>
            <p:ph idx="2" type="title"/>
          </p:nvPr>
        </p:nvSpPr>
        <p:spPr>
          <a:xfrm>
            <a:off x="2447700" y="509674"/>
            <a:ext cx="42486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ctrTitle"/>
          </p:nvPr>
        </p:nvSpPr>
        <p:spPr>
          <a:xfrm>
            <a:off x="2281616" y="1679950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2281600" y="2178380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8"/>
          <p:cNvSpPr txBox="1"/>
          <p:nvPr>
            <p:ph idx="5" type="ctrTitle"/>
          </p:nvPr>
        </p:nvSpPr>
        <p:spPr>
          <a:xfrm>
            <a:off x="2281616" y="3354341"/>
            <a:ext cx="130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6" type="subTitle"/>
          </p:nvPr>
        </p:nvSpPr>
        <p:spPr>
          <a:xfrm>
            <a:off x="2281600" y="3852774"/>
            <a:ext cx="2535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 TITLE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ctrTitle"/>
          </p:nvPr>
        </p:nvSpPr>
        <p:spPr>
          <a:xfrm flipH="1">
            <a:off x="489150" y="3649525"/>
            <a:ext cx="253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 flipH="1">
            <a:off x="489008" y="4104535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+ TITLE 1">
  <p:cSld name="CUSTOM_1_1_1_1_1_1_1_1_1_1_1_1">
    <p:bg>
      <p:bgPr>
        <a:noFill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 flipH="1">
            <a:off x="2595125" y="3535800"/>
            <a:ext cx="39537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4446" l="0" r="0" t="4446"/>
          <a:stretch/>
        </p:blipFill>
        <p:spPr>
          <a:xfrm>
            <a:off x="0" y="457200"/>
            <a:ext cx="9144000" cy="468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/>
              <a:buNone/>
              <a:defRPr sz="2800">
                <a:solidFill>
                  <a:srgbClr val="434343"/>
                </a:solidFill>
                <a:latin typeface="Scope One"/>
                <a:ea typeface="Scope One"/>
                <a:cs typeface="Scope One"/>
                <a:sym typeface="Scop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/>
              <a:buNone/>
              <a:defRPr sz="2800">
                <a:solidFill>
                  <a:srgbClr val="666666"/>
                </a:solidFill>
                <a:latin typeface="Scope One"/>
                <a:ea typeface="Scope One"/>
                <a:cs typeface="Scope One"/>
                <a:sym typeface="Scop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●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Light"/>
              <a:buChar char="○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ssistant Light"/>
              <a:buChar char="■"/>
              <a:defRPr sz="1200">
                <a:solidFill>
                  <a:srgbClr val="43434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5" y="0"/>
            <a:ext cx="91521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75" y="77900"/>
            <a:ext cx="1850400" cy="20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97675" y="3116471"/>
            <a:ext cx="1850400" cy="202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1258850" y="191725"/>
            <a:ext cx="2139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0124D"/>
                </a:solidFill>
                <a:latin typeface="Lexend"/>
                <a:ea typeface="Lexend"/>
                <a:cs typeface="Lexend"/>
                <a:sym typeface="Lexend"/>
              </a:rPr>
              <a:t>Thoshita (aka Tosh)</a:t>
            </a:r>
            <a:endParaRPr b="1">
              <a:solidFill>
                <a:srgbClr val="2012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5502275" y="4634200"/>
            <a:ext cx="2139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Yu Ling (aka YL)</a:t>
            </a:r>
            <a:endParaRPr b="1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Selection</a:t>
            </a:r>
            <a:endParaRPr b="1"/>
          </a:p>
        </p:txBody>
      </p:sp>
      <p:sp>
        <p:nvSpPr>
          <p:cNvPr id="222" name="Google Shape;222;p39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7189125" y="4668150"/>
            <a:ext cx="86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6B"/>
                </a:solidFill>
                <a:latin typeface="Lexend"/>
                <a:ea typeface="Lexend"/>
                <a:cs typeface="Lexend"/>
                <a:sym typeface="Lexend"/>
              </a:rPr>
              <a:t>YL</a:t>
            </a:r>
            <a:r>
              <a:rPr b="1" lang="en-GB">
                <a:solidFill>
                  <a:srgbClr val="20124D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1">
              <a:solidFill>
                <a:srgbClr val="2012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chosen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1173975" y="1405875"/>
            <a:ext cx="7129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Support Vector Machine (SVM)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Due of its faster prediction and higher accuracy :)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 </a:t>
            </a:r>
            <a:endParaRPr sz="2400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153" y="2459025"/>
            <a:ext cx="3263472" cy="26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Evaluation</a:t>
            </a:r>
            <a:endParaRPr b="1"/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idx="1" type="subTitle"/>
          </p:nvPr>
        </p:nvSpPr>
        <p:spPr>
          <a:xfrm flipH="1">
            <a:off x="1203550" y="1855300"/>
            <a:ext cx="6432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Train model with SVM  with 70% to train and 30% to test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then use it to predict new sets of data</a:t>
            </a:r>
            <a:endParaRPr sz="2400"/>
          </a:p>
        </p:txBody>
      </p:sp>
      <p:sp>
        <p:nvSpPr>
          <p:cNvPr id="245" name="Google Shape;245;p42"/>
          <p:cNvSpPr txBox="1"/>
          <p:nvPr>
            <p:ph idx="4" type="title"/>
          </p:nvPr>
        </p:nvSpPr>
        <p:spPr>
          <a:xfrm>
            <a:off x="2781001" y="514219"/>
            <a:ext cx="3582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idx="4" type="title"/>
          </p:nvPr>
        </p:nvSpPr>
        <p:spPr>
          <a:xfrm>
            <a:off x="2781001" y="514219"/>
            <a:ext cx="3582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Just to recap:</a:t>
            </a:r>
            <a:endParaRPr b="1"/>
          </a:p>
        </p:txBody>
      </p:sp>
      <p:sp>
        <p:nvSpPr>
          <p:cNvPr id="251" name="Google Shape;251;p43"/>
          <p:cNvSpPr txBox="1"/>
          <p:nvPr>
            <p:ph type="ctrTitle"/>
          </p:nvPr>
        </p:nvSpPr>
        <p:spPr>
          <a:xfrm flipH="1">
            <a:off x="1081625" y="1519963"/>
            <a:ext cx="17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200"/>
              <a:t>Precision</a:t>
            </a:r>
            <a:endParaRPr b="1" i="1" sz="2200"/>
          </a:p>
        </p:txBody>
      </p:sp>
      <p:sp>
        <p:nvSpPr>
          <p:cNvPr id="252" name="Google Shape;252;p43"/>
          <p:cNvSpPr txBox="1"/>
          <p:nvPr>
            <p:ph idx="1" type="subTitle"/>
          </p:nvPr>
        </p:nvSpPr>
        <p:spPr>
          <a:xfrm flipH="1">
            <a:off x="1081800" y="2016441"/>
            <a:ext cx="23109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Defined as 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the quality of a positive prediction made by the model.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This includes true and false positives.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3"/>
          <p:cNvSpPr txBox="1"/>
          <p:nvPr>
            <p:ph idx="2" type="ctrTitle"/>
          </p:nvPr>
        </p:nvSpPr>
        <p:spPr>
          <a:xfrm flipH="1">
            <a:off x="6808852" y="1197600"/>
            <a:ext cx="154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200"/>
              <a:t>Recall</a:t>
            </a:r>
            <a:endParaRPr b="1" i="1" sz="2200"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33550" y="3623550"/>
            <a:ext cx="1495325" cy="1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>
            <p:ph idx="3" type="subTitle"/>
          </p:nvPr>
        </p:nvSpPr>
        <p:spPr>
          <a:xfrm flipH="1">
            <a:off x="6046250" y="1710604"/>
            <a:ext cx="23109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Defined as the percentage of data samples that a machine learning model correctly identifies as belonging to a class of interest.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This only applies to true positives.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50" y="1114022"/>
            <a:ext cx="4329300" cy="351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sp>
        <p:nvSpPr>
          <p:cNvPr id="268" name="Google Shape;268;p45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Spoiler alert: We learnt nothing</a:t>
            </a:r>
            <a:endParaRPr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(jkjk)</a:t>
            </a:r>
            <a:endParaRPr sz="500"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</a:t>
            </a:r>
            <a:r>
              <a:rPr lang="en-GB"/>
              <a:t>deployed</a:t>
            </a:r>
            <a:r>
              <a:rPr lang="en-GB"/>
              <a:t> to…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1745975" y="18337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Identify sus ppl based on their facial </a:t>
            </a:r>
            <a:r>
              <a:rPr lang="en-GB" sz="2900"/>
              <a:t>characteristics.</a:t>
            </a:r>
            <a:endParaRPr sz="29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2650"/>
            <a:ext cx="3403250" cy="21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977" y="3429225"/>
            <a:ext cx="2541788" cy="17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2322450" y="118754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974250" y="3178575"/>
            <a:ext cx="6463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Top 3 is oblong (19 people),  oval (19 people) and heart (14 people) :)</a:t>
            </a:r>
            <a:endParaRPr sz="18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We’ve also found 11 people with triangle-shaped faces.</a:t>
            </a:r>
            <a:endParaRPr sz="18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Therefore, a total 25 people have a higher chance of being sus!</a:t>
            </a:r>
            <a:endParaRPr sz="180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25" y="895629"/>
            <a:ext cx="5812953" cy="185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7000">
                <a:solidFill>
                  <a:schemeClr val="accent1"/>
                </a:solidFill>
              </a:rPr>
              <a:t>THANK YOU!</a:t>
            </a:r>
            <a:endParaRPr b="1" i="1" sz="7000">
              <a:solidFill>
                <a:schemeClr val="accent1"/>
              </a:solidFill>
            </a:endParaRPr>
          </a:p>
        </p:txBody>
      </p:sp>
      <p:sp>
        <p:nvSpPr>
          <p:cNvPr id="292" name="Google Shape;292;p48"/>
          <p:cNvSpPr txBox="1"/>
          <p:nvPr>
            <p:ph idx="1" type="subTitle"/>
          </p:nvPr>
        </p:nvSpPr>
        <p:spPr>
          <a:xfrm>
            <a:off x="3007300" y="2995275"/>
            <a:ext cx="3429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creds to our instructor for the data :D</a:t>
            </a:r>
            <a:endParaRPr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2037911" y="155424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157" name="Google Shape;157;p31"/>
          <p:cNvSpPr txBox="1"/>
          <p:nvPr>
            <p:ph idx="2" type="ctrTitle"/>
          </p:nvPr>
        </p:nvSpPr>
        <p:spPr>
          <a:xfrm>
            <a:off x="2037911" y="357838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Preparation</a:t>
            </a:r>
            <a:endParaRPr b="1"/>
          </a:p>
        </p:txBody>
      </p:sp>
      <p:sp>
        <p:nvSpPr>
          <p:cNvPr id="158" name="Google Shape;158;p31"/>
          <p:cNvSpPr txBox="1"/>
          <p:nvPr>
            <p:ph idx="4" type="ctrTitle"/>
          </p:nvPr>
        </p:nvSpPr>
        <p:spPr>
          <a:xfrm>
            <a:off x="5179106" y="15417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Selection</a:t>
            </a:r>
            <a:endParaRPr b="1"/>
          </a:p>
        </p:txBody>
      </p:sp>
      <p:sp>
        <p:nvSpPr>
          <p:cNvPr id="159" name="Google Shape;159;p31"/>
          <p:cNvSpPr txBox="1"/>
          <p:nvPr>
            <p:ph idx="6" type="ctrTitle"/>
          </p:nvPr>
        </p:nvSpPr>
        <p:spPr>
          <a:xfrm>
            <a:off x="1214475" y="258114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Gathering Data</a:t>
            </a:r>
            <a:endParaRPr b="1"/>
          </a:p>
        </p:txBody>
      </p:sp>
      <p:sp>
        <p:nvSpPr>
          <p:cNvPr id="160" name="Google Shape;160;p31"/>
          <p:cNvSpPr txBox="1"/>
          <p:nvPr>
            <p:ph idx="8" type="ctrTitle"/>
          </p:nvPr>
        </p:nvSpPr>
        <p:spPr>
          <a:xfrm>
            <a:off x="5179106" y="357846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sp>
        <p:nvSpPr>
          <p:cNvPr id="161" name="Google Shape;161;p31"/>
          <p:cNvSpPr txBox="1"/>
          <p:nvPr>
            <p:ph idx="13" type="ctrTitle"/>
          </p:nvPr>
        </p:nvSpPr>
        <p:spPr>
          <a:xfrm>
            <a:off x="5855313" y="25709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Evaluation</a:t>
            </a:r>
            <a:endParaRPr b="1"/>
          </a:p>
        </p:txBody>
      </p:sp>
      <p:sp>
        <p:nvSpPr>
          <p:cNvPr id="162" name="Google Shape;162;p31"/>
          <p:cNvSpPr txBox="1"/>
          <p:nvPr>
            <p:ph idx="15" type="ctrTitle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Overview:</a:t>
            </a:r>
            <a:endParaRPr b="1" i="1"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985750" y="4651175"/>
            <a:ext cx="86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0124D"/>
                </a:solidFill>
                <a:latin typeface="Lexend"/>
                <a:ea typeface="Lexend"/>
                <a:cs typeface="Lexend"/>
                <a:sym typeface="Lexend"/>
              </a:rPr>
              <a:t>Tosh.</a:t>
            </a:r>
            <a:endParaRPr b="1">
              <a:solidFill>
                <a:srgbClr val="2012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 to our project</a:t>
            </a:r>
            <a:endParaRPr b="1"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1601250" y="1236125"/>
            <a:ext cx="59415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Emergency Meeting has been activated by Purple!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Apparently, we’ve been looking through a bunch of people for identification, and we’ve realised something off… so we’re on an investigation to find out what kind of facial shapes this set of people have!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We have one important clue, however, for the sake of this investigation: the people with </a:t>
            </a:r>
            <a:r>
              <a:rPr i="1" lang="en-GB" sz="1600">
                <a:latin typeface="Calibri"/>
                <a:ea typeface="Calibri"/>
                <a:cs typeface="Calibri"/>
                <a:sym typeface="Calibri"/>
              </a:rPr>
              <a:t>more pointed faces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(are more likely to be sus!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48675" y="3505425"/>
            <a:ext cx="1495325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700" y="3603769"/>
            <a:ext cx="1405550" cy="153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325" y="3464375"/>
            <a:ext cx="1495325" cy="18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027999" y="3554612"/>
            <a:ext cx="1495325" cy="16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387525" y="3554619"/>
            <a:ext cx="1495325" cy="163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779"/>
            <a:ext cx="8839200" cy="188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4">
            <a:alphaModFix/>
          </a:blip>
          <a:srcRect b="0" l="0" r="26051" t="20861"/>
          <a:stretch/>
        </p:blipFill>
        <p:spPr>
          <a:xfrm>
            <a:off x="1191100" y="2149275"/>
            <a:ext cx="6761800" cy="2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Gathering Data</a:t>
            </a:r>
            <a:endParaRPr b="1"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5154"/>
            <a:ext cx="9144001" cy="213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Preparation</a:t>
            </a:r>
            <a:endParaRPr b="1"/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3775"/>
            <a:ext cx="1405550" cy="15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096" y="0"/>
            <a:ext cx="577534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249" y="430375"/>
            <a:ext cx="7091750" cy="4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ercolor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3E7"/>
      </a:accent1>
      <a:accent2>
        <a:srgbClr val="FFB1E0"/>
      </a:accent2>
      <a:accent3>
        <a:srgbClr val="A1A0EE"/>
      </a:accent3>
      <a:accent4>
        <a:srgbClr val="6664DD"/>
      </a:accent4>
      <a:accent5>
        <a:srgbClr val="BDBCEE"/>
      </a:accent5>
      <a:accent6>
        <a:srgbClr val="7372B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